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9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1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9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4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4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1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37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3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0CFBB-324E-D94A-BF8C-E5CA68E12C3C}" type="datetimeFigureOut">
              <a:rPr lang="en-US" smtClean="0"/>
              <a:t>15-11-03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F3D91-1FE6-FE4E-80FC-8B44E9E78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2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Theme is the main idea that the author wishes to express.</a:t>
            </a:r>
          </a:p>
          <a:p>
            <a:r>
              <a:rPr lang="en-US" dirty="0" smtClean="0"/>
              <a:t>It is a “big” idea.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6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any size, from 8x10 to a large poster</a:t>
            </a:r>
          </a:p>
          <a:p>
            <a:r>
              <a:rPr lang="en-US" dirty="0" smtClean="0"/>
              <a:t>Must feature the theme statement as its central point</a:t>
            </a:r>
          </a:p>
          <a:p>
            <a:r>
              <a:rPr lang="en-US" dirty="0" smtClean="0"/>
              <a:t>Should have a title that indicates the story as well as the author</a:t>
            </a:r>
          </a:p>
          <a:p>
            <a:r>
              <a:rPr lang="en-US" dirty="0" smtClean="0"/>
              <a:t>Should contain words and visuals that connect support to theme statement</a:t>
            </a:r>
          </a:p>
          <a:p>
            <a:r>
              <a:rPr lang="en-US" dirty="0" smtClean="0"/>
              <a:t>See handout for more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61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https://</a:t>
            </a:r>
            <a:r>
              <a:rPr lang="en-US" sz="1400" dirty="0" err="1" smtClean="0"/>
              <a:t>www.google.ca</a:t>
            </a:r>
            <a:r>
              <a:rPr lang="en-US" sz="1400" dirty="0" smtClean="0"/>
              <a:t>/</a:t>
            </a:r>
            <a:r>
              <a:rPr lang="en-US" sz="1400" dirty="0" err="1" smtClean="0"/>
              <a:t>url?sa</a:t>
            </a:r>
            <a:r>
              <a:rPr lang="en-US" sz="1400" dirty="0" smtClean="0"/>
              <a:t>=</a:t>
            </a:r>
            <a:r>
              <a:rPr lang="en-US" sz="1400" dirty="0" err="1" smtClean="0"/>
              <a:t>i&amp;rct</a:t>
            </a:r>
            <a:r>
              <a:rPr lang="en-US" sz="1400" dirty="0" smtClean="0"/>
              <a:t>=</a:t>
            </a:r>
            <a:r>
              <a:rPr lang="en-US" sz="1400" dirty="0" err="1" smtClean="0"/>
              <a:t>j&amp;q</a:t>
            </a:r>
            <a:r>
              <a:rPr lang="en-US" sz="1400" dirty="0" smtClean="0"/>
              <a:t>=&amp;</a:t>
            </a:r>
            <a:r>
              <a:rPr lang="en-US" sz="1400" dirty="0" err="1" smtClean="0"/>
              <a:t>esrc</a:t>
            </a:r>
            <a:r>
              <a:rPr lang="en-US" sz="1400" dirty="0" smtClean="0"/>
              <a:t>=</a:t>
            </a:r>
            <a:r>
              <a:rPr lang="en-US" sz="1400" dirty="0" err="1" smtClean="0"/>
              <a:t>s&amp;source</a:t>
            </a:r>
            <a:r>
              <a:rPr lang="en-US" sz="1400" dirty="0" smtClean="0"/>
              <a:t>=</a:t>
            </a:r>
            <a:r>
              <a:rPr lang="en-US" sz="1400" dirty="0" err="1" smtClean="0"/>
              <a:t>images&amp;cd</a:t>
            </a:r>
            <a:r>
              <a:rPr lang="en-US" sz="1400" dirty="0" smtClean="0"/>
              <a:t>=&amp;</a:t>
            </a:r>
            <a:r>
              <a:rPr lang="en-US" sz="1400" dirty="0" err="1" smtClean="0"/>
              <a:t>ved</a:t>
            </a:r>
            <a:r>
              <a:rPr lang="en-US" sz="1400" dirty="0" smtClean="0"/>
              <a:t>=0CAcQjRxqFQoTCJPGuL6W8sgCFQkriAodVFIBTQ&amp;url=http%3A%2F%2Fwww.glogster.com%2Fjdk12%2Ftest-verbal-visual-essay%2Fg-6lnn72lc4jmekvjvbpia8a0&amp;psig=AFQjCNHayT75ZQJzBinYtO_t9YOVw_ISTw&amp;ust=1446568701567821</a:t>
            </a:r>
          </a:p>
          <a:p>
            <a:r>
              <a:rPr lang="en-US" sz="1400" dirty="0" smtClean="0"/>
              <a:t>http://435729.medialib.glogster.com/thumbnails/596390dfaf91b8d80680a470a687c1e8f8309fd52237925bdec319d75132d9e9/-verbal-visual-essay-</a:t>
            </a:r>
            <a:r>
              <a:rPr lang="en-US" sz="1400" smtClean="0"/>
              <a:t>source.jpg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945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8883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Due Date: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788" y="3247504"/>
            <a:ext cx="8229600" cy="839318"/>
          </a:xfrm>
        </p:spPr>
        <p:txBody>
          <a:bodyPr/>
          <a:lstStyle/>
          <a:p>
            <a:pPr algn="ctr"/>
            <a:r>
              <a:rPr lang="en-US" dirty="0" smtClean="0"/>
              <a:t>FRIDAY November 6th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5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5589"/>
            <a:ext cx="8229600" cy="3253686"/>
          </a:xfrm>
        </p:spPr>
        <p:txBody>
          <a:bodyPr/>
          <a:lstStyle/>
          <a:p>
            <a:r>
              <a:rPr lang="en-US" dirty="0" smtClean="0"/>
              <a:t>The author expresses a big idea about people or life</a:t>
            </a:r>
          </a:p>
          <a:p>
            <a:endParaRPr lang="en-US" dirty="0" smtClean="0"/>
          </a:p>
          <a:p>
            <a:r>
              <a:rPr lang="en-US" dirty="0" smtClean="0"/>
              <a:t>They do this through the plot, characters, and conflicts of the story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99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understand that the theme of the story does </a:t>
            </a:r>
            <a:r>
              <a:rPr lang="en-US" b="1" dirty="0" smtClean="0"/>
              <a:t>NOT</a:t>
            </a:r>
            <a:r>
              <a:rPr lang="en-US" dirty="0" smtClean="0"/>
              <a:t> refer to any specific details from the story</a:t>
            </a:r>
          </a:p>
          <a:p>
            <a:endParaRPr lang="en-US" dirty="0"/>
          </a:p>
          <a:p>
            <a:r>
              <a:rPr lang="en-US" b="1" dirty="0" smtClean="0"/>
              <a:t>Never</a:t>
            </a:r>
            <a:r>
              <a:rPr lang="en-US" dirty="0" smtClean="0"/>
              <a:t> mention character’s names, places or things that happened from the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7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Theme </a:t>
            </a:r>
            <a:r>
              <a:rPr lang="en-US" dirty="0"/>
              <a:t>S</a:t>
            </a:r>
            <a:r>
              <a:rPr lang="en-US" dirty="0" smtClean="0"/>
              <a:t>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theme is stated in </a:t>
            </a:r>
            <a:r>
              <a:rPr lang="en-US" b="1" dirty="0" smtClean="0"/>
              <a:t>one sentence </a:t>
            </a:r>
            <a:r>
              <a:rPr lang="en-US" dirty="0" smtClean="0"/>
              <a:t>that we call the </a:t>
            </a:r>
            <a:r>
              <a:rPr lang="en-US" u="sng" dirty="0" smtClean="0"/>
              <a:t>theme statement</a:t>
            </a:r>
          </a:p>
          <a:p>
            <a:endParaRPr lang="en-US" dirty="0"/>
          </a:p>
          <a:p>
            <a:r>
              <a:rPr lang="en-US" dirty="0" smtClean="0"/>
              <a:t>Remember: it is a general statement about people, life, society, etc.</a:t>
            </a:r>
          </a:p>
          <a:p>
            <a:endParaRPr lang="en-US" dirty="0"/>
          </a:p>
          <a:p>
            <a:r>
              <a:rPr lang="en-US" dirty="0" smtClean="0"/>
              <a:t>It’s a “</a:t>
            </a:r>
            <a:r>
              <a:rPr lang="en-US" sz="4000" b="1" i="1" dirty="0" smtClean="0"/>
              <a:t>life is like that</a:t>
            </a:r>
            <a:r>
              <a:rPr lang="en-US" dirty="0" smtClean="0"/>
              <a:t>” statement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6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1816"/>
            <a:ext cx="8229600" cy="2876441"/>
          </a:xfrm>
        </p:spPr>
        <p:txBody>
          <a:bodyPr/>
          <a:lstStyle/>
          <a:p>
            <a:r>
              <a:rPr lang="en-US" dirty="0" smtClean="0"/>
              <a:t>In the story “</a:t>
            </a:r>
            <a:r>
              <a:rPr lang="en-US" dirty="0" err="1" smtClean="0"/>
              <a:t>Epicac</a:t>
            </a:r>
            <a:r>
              <a:rPr lang="en-US" dirty="0" smtClean="0"/>
              <a:t>” Vonnegut expresses the idea that _____________________.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1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in The Chaser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415"/>
            <a:ext cx="8229600" cy="35051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short story “The Chaser” the author John Collier expresses the idea that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One cannot alter the nature of love. 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Personal desire sometimes outweighs rational though.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69180"/>
          </a:xfrm>
        </p:spPr>
        <p:txBody>
          <a:bodyPr>
            <a:normAutofit/>
          </a:bodyPr>
          <a:lstStyle/>
          <a:p>
            <a:r>
              <a:rPr lang="en-US" dirty="0" smtClean="0"/>
              <a:t>If there is any evidence in the story that DOES NOT support the idea you have created as a theme statement, it is NOT CORRECT!</a:t>
            </a:r>
          </a:p>
          <a:p>
            <a:endParaRPr lang="en-US" dirty="0"/>
          </a:p>
          <a:p>
            <a:r>
              <a:rPr lang="en-US" dirty="0" smtClean="0"/>
              <a:t>Therefore, if for example you said the theme of </a:t>
            </a:r>
            <a:r>
              <a:rPr lang="en-US" u="sng" dirty="0" smtClean="0"/>
              <a:t>EPICAC</a:t>
            </a:r>
            <a:r>
              <a:rPr lang="en-US" dirty="0" smtClean="0"/>
              <a:t> was that love can overcome all differences, you would be WRONG, as we know that EPICAC could not, in fact, overcome this problem. </a:t>
            </a:r>
            <a:r>
              <a:rPr lang="en-US" dirty="0" smtClean="0">
                <a:sym typeface="Wingdings"/>
              </a:rPr>
              <a:t>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292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theme of “</a:t>
            </a:r>
            <a:r>
              <a:rPr lang="en-US" dirty="0" err="1" smtClean="0"/>
              <a:t>Supertoys</a:t>
            </a:r>
            <a:r>
              <a:rPr lang="en-US" dirty="0" smtClean="0"/>
              <a:t> Last all Summer Long?”</a:t>
            </a:r>
          </a:p>
          <a:p>
            <a:endParaRPr lang="en-US" dirty="0"/>
          </a:p>
          <a:p>
            <a:r>
              <a:rPr lang="en-US" dirty="0" smtClean="0"/>
              <a:t>Write a theme statement</a:t>
            </a:r>
          </a:p>
          <a:p>
            <a:r>
              <a:rPr lang="en-US" dirty="0" smtClean="0"/>
              <a:t>Find three quotations that support this</a:t>
            </a:r>
          </a:p>
          <a:p>
            <a:endParaRPr lang="en-US" dirty="0"/>
          </a:p>
          <a:p>
            <a:r>
              <a:rPr lang="en-US" dirty="0" smtClean="0"/>
              <a:t>In a visual-verbal essay, prove your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7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Verbal-Visual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verbal visual essay combines the verbal</a:t>
            </a:r>
          </a:p>
          <a:p>
            <a:pPr marL="0" indent="0">
              <a:buNone/>
            </a:pPr>
            <a:r>
              <a:rPr lang="en-US" dirty="0" smtClean="0"/>
              <a:t>with the visual to prove your thesis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Your thesis will be your theme statement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Your support is your </a:t>
            </a:r>
            <a:r>
              <a:rPr lang="en-US" dirty="0"/>
              <a:t>q</a:t>
            </a:r>
            <a:r>
              <a:rPr lang="en-US" dirty="0" smtClean="0"/>
              <a:t>uotes and any words or visuals you may need to explain or show it</a:t>
            </a:r>
          </a:p>
        </p:txBody>
      </p:sp>
    </p:spTree>
    <p:extLst>
      <p:ext uri="{BB962C8B-B14F-4D97-AF65-F5344CB8AC3E}">
        <p14:creationId xmlns:p14="http://schemas.microsoft.com/office/powerpoint/2010/main" val="118081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457</Words>
  <Application>Microsoft Macintosh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Theme</vt:lpstr>
      <vt:lpstr>Theme</vt:lpstr>
      <vt:lpstr>PowerPoint Presentation</vt:lpstr>
      <vt:lpstr>The Theme Statement</vt:lpstr>
      <vt:lpstr>PowerPoint Presentation</vt:lpstr>
      <vt:lpstr>Theme in The Chaser</vt:lpstr>
      <vt:lpstr>WARNING</vt:lpstr>
      <vt:lpstr>Your Task:</vt:lpstr>
      <vt:lpstr>A Verbal-Visual Essay</vt:lpstr>
      <vt:lpstr>Visual</vt:lpstr>
      <vt:lpstr>Examples</vt:lpstr>
      <vt:lpstr> Due Date:</vt:lpstr>
    </vt:vector>
  </TitlesOfParts>
  <Company>SD45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</dc:title>
  <dc:creator>TOC SRO</dc:creator>
  <cp:lastModifiedBy>TOC SRO</cp:lastModifiedBy>
  <cp:revision>6</cp:revision>
  <dcterms:created xsi:type="dcterms:W3CDTF">2015-11-02T14:58:42Z</dcterms:created>
  <dcterms:modified xsi:type="dcterms:W3CDTF">2015-11-04T17:48:30Z</dcterms:modified>
</cp:coreProperties>
</file>