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49" d="100"/>
          <a:sy n="49" d="100"/>
        </p:scale>
        <p:origin x="-1200"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a:p>
        </p:txBody>
      </p:sp>
      <p:sp>
        <p:nvSpPr>
          <p:cNvPr id="4" name="Date Placeholder 3"/>
          <p:cNvSpPr>
            <a:spLocks noGrp="1"/>
          </p:cNvSpPr>
          <p:nvPr>
            <p:ph type="dt" sz="half" idx="10"/>
          </p:nvPr>
        </p:nvSpPr>
        <p:spPr/>
        <p:txBody>
          <a:bodyPr/>
          <a:lstStyle/>
          <a:p>
            <a:fld id="{CEAE145C-7E46-2C4A-925F-5F31509C5F3D}" type="datetimeFigureOut">
              <a:rPr lang="en-US" smtClean="0"/>
              <a:t>16-11-22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80BBEC-AF36-0745-9F2A-012423497093}" type="slidenum">
              <a:rPr lang="en-US" smtClean="0"/>
              <a:t>‹#›</a:t>
            </a:fld>
            <a:endParaRPr lang="en-US"/>
          </a:p>
        </p:txBody>
      </p:sp>
    </p:spTree>
    <p:extLst>
      <p:ext uri="{BB962C8B-B14F-4D97-AF65-F5344CB8AC3E}">
        <p14:creationId xmlns:p14="http://schemas.microsoft.com/office/powerpoint/2010/main" val="853479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CEAE145C-7E46-2C4A-925F-5F31509C5F3D}" type="datetimeFigureOut">
              <a:rPr lang="en-US" smtClean="0"/>
              <a:t>16-11-22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80BBEC-AF36-0745-9F2A-012423497093}" type="slidenum">
              <a:rPr lang="en-US" smtClean="0"/>
              <a:t>‹#›</a:t>
            </a:fld>
            <a:endParaRPr lang="en-US"/>
          </a:p>
        </p:txBody>
      </p:sp>
    </p:spTree>
    <p:extLst>
      <p:ext uri="{BB962C8B-B14F-4D97-AF65-F5344CB8AC3E}">
        <p14:creationId xmlns:p14="http://schemas.microsoft.com/office/powerpoint/2010/main" val="3302300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CEAE145C-7E46-2C4A-925F-5F31509C5F3D}" type="datetimeFigureOut">
              <a:rPr lang="en-US" smtClean="0"/>
              <a:t>16-11-22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80BBEC-AF36-0745-9F2A-012423497093}" type="slidenum">
              <a:rPr lang="en-US" smtClean="0"/>
              <a:t>‹#›</a:t>
            </a:fld>
            <a:endParaRPr lang="en-US"/>
          </a:p>
        </p:txBody>
      </p:sp>
    </p:spTree>
    <p:extLst>
      <p:ext uri="{BB962C8B-B14F-4D97-AF65-F5344CB8AC3E}">
        <p14:creationId xmlns:p14="http://schemas.microsoft.com/office/powerpoint/2010/main" val="3145287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CEAE145C-7E46-2C4A-925F-5F31509C5F3D}" type="datetimeFigureOut">
              <a:rPr lang="en-US" smtClean="0"/>
              <a:t>16-11-22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80BBEC-AF36-0745-9F2A-012423497093}" type="slidenum">
              <a:rPr lang="en-US" smtClean="0"/>
              <a:t>‹#›</a:t>
            </a:fld>
            <a:endParaRPr lang="en-US"/>
          </a:p>
        </p:txBody>
      </p:sp>
    </p:spTree>
    <p:extLst>
      <p:ext uri="{BB962C8B-B14F-4D97-AF65-F5344CB8AC3E}">
        <p14:creationId xmlns:p14="http://schemas.microsoft.com/office/powerpoint/2010/main" val="2058502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CEAE145C-7E46-2C4A-925F-5F31509C5F3D}" type="datetimeFigureOut">
              <a:rPr lang="en-US" smtClean="0"/>
              <a:t>16-11-22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80BBEC-AF36-0745-9F2A-012423497093}" type="slidenum">
              <a:rPr lang="en-US" smtClean="0"/>
              <a:t>‹#›</a:t>
            </a:fld>
            <a:endParaRPr lang="en-US"/>
          </a:p>
        </p:txBody>
      </p:sp>
    </p:spTree>
    <p:extLst>
      <p:ext uri="{BB962C8B-B14F-4D97-AF65-F5344CB8AC3E}">
        <p14:creationId xmlns:p14="http://schemas.microsoft.com/office/powerpoint/2010/main" val="836640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4"/>
          <p:cNvSpPr>
            <a:spLocks noGrp="1"/>
          </p:cNvSpPr>
          <p:nvPr>
            <p:ph type="dt" sz="half" idx="10"/>
          </p:nvPr>
        </p:nvSpPr>
        <p:spPr/>
        <p:txBody>
          <a:bodyPr/>
          <a:lstStyle/>
          <a:p>
            <a:fld id="{CEAE145C-7E46-2C4A-925F-5F31509C5F3D}" type="datetimeFigureOut">
              <a:rPr lang="en-US" smtClean="0"/>
              <a:t>16-11-22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80BBEC-AF36-0745-9F2A-012423497093}" type="slidenum">
              <a:rPr lang="en-US" smtClean="0"/>
              <a:t>‹#›</a:t>
            </a:fld>
            <a:endParaRPr lang="en-US"/>
          </a:p>
        </p:txBody>
      </p:sp>
    </p:spTree>
    <p:extLst>
      <p:ext uri="{BB962C8B-B14F-4D97-AF65-F5344CB8AC3E}">
        <p14:creationId xmlns:p14="http://schemas.microsoft.com/office/powerpoint/2010/main" val="3657627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6"/>
          <p:cNvSpPr>
            <a:spLocks noGrp="1"/>
          </p:cNvSpPr>
          <p:nvPr>
            <p:ph type="dt" sz="half" idx="10"/>
          </p:nvPr>
        </p:nvSpPr>
        <p:spPr/>
        <p:txBody>
          <a:bodyPr/>
          <a:lstStyle/>
          <a:p>
            <a:fld id="{CEAE145C-7E46-2C4A-925F-5F31509C5F3D}" type="datetimeFigureOut">
              <a:rPr lang="en-US" smtClean="0"/>
              <a:t>16-11-22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80BBEC-AF36-0745-9F2A-012423497093}" type="slidenum">
              <a:rPr lang="en-US" smtClean="0"/>
              <a:t>‹#›</a:t>
            </a:fld>
            <a:endParaRPr lang="en-US"/>
          </a:p>
        </p:txBody>
      </p:sp>
    </p:spTree>
    <p:extLst>
      <p:ext uri="{BB962C8B-B14F-4D97-AF65-F5344CB8AC3E}">
        <p14:creationId xmlns:p14="http://schemas.microsoft.com/office/powerpoint/2010/main" val="2061105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fld id="{CEAE145C-7E46-2C4A-925F-5F31509C5F3D}" type="datetimeFigureOut">
              <a:rPr lang="en-US" smtClean="0"/>
              <a:t>16-11-22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80BBEC-AF36-0745-9F2A-012423497093}" type="slidenum">
              <a:rPr lang="en-US" smtClean="0"/>
              <a:t>‹#›</a:t>
            </a:fld>
            <a:endParaRPr lang="en-US"/>
          </a:p>
        </p:txBody>
      </p:sp>
    </p:spTree>
    <p:extLst>
      <p:ext uri="{BB962C8B-B14F-4D97-AF65-F5344CB8AC3E}">
        <p14:creationId xmlns:p14="http://schemas.microsoft.com/office/powerpoint/2010/main" val="2687710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AE145C-7E46-2C4A-925F-5F31509C5F3D}" type="datetimeFigureOut">
              <a:rPr lang="en-US" smtClean="0"/>
              <a:t>16-11-22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80BBEC-AF36-0745-9F2A-012423497093}" type="slidenum">
              <a:rPr lang="en-US" smtClean="0"/>
              <a:t>‹#›</a:t>
            </a:fld>
            <a:endParaRPr lang="en-US"/>
          </a:p>
        </p:txBody>
      </p:sp>
    </p:spTree>
    <p:extLst>
      <p:ext uri="{BB962C8B-B14F-4D97-AF65-F5344CB8AC3E}">
        <p14:creationId xmlns:p14="http://schemas.microsoft.com/office/powerpoint/2010/main" val="27050762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CEAE145C-7E46-2C4A-925F-5F31509C5F3D}" type="datetimeFigureOut">
              <a:rPr lang="en-US" smtClean="0"/>
              <a:t>16-11-22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80BBEC-AF36-0745-9F2A-012423497093}" type="slidenum">
              <a:rPr lang="en-US" smtClean="0"/>
              <a:t>‹#›</a:t>
            </a:fld>
            <a:endParaRPr lang="en-US"/>
          </a:p>
        </p:txBody>
      </p:sp>
    </p:spTree>
    <p:extLst>
      <p:ext uri="{BB962C8B-B14F-4D97-AF65-F5344CB8AC3E}">
        <p14:creationId xmlns:p14="http://schemas.microsoft.com/office/powerpoint/2010/main" val="24903843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CEAE145C-7E46-2C4A-925F-5F31509C5F3D}" type="datetimeFigureOut">
              <a:rPr lang="en-US" smtClean="0"/>
              <a:t>16-11-22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80BBEC-AF36-0745-9F2A-012423497093}" type="slidenum">
              <a:rPr lang="en-US" smtClean="0"/>
              <a:t>‹#›</a:t>
            </a:fld>
            <a:endParaRPr lang="en-US"/>
          </a:p>
        </p:txBody>
      </p:sp>
    </p:spTree>
    <p:extLst>
      <p:ext uri="{BB962C8B-B14F-4D97-AF65-F5344CB8AC3E}">
        <p14:creationId xmlns:p14="http://schemas.microsoft.com/office/powerpoint/2010/main" val="219827429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CA"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AE145C-7E46-2C4A-925F-5F31509C5F3D}" type="datetimeFigureOut">
              <a:rPr lang="en-US" smtClean="0"/>
              <a:t>16-11-22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80BBEC-AF36-0745-9F2A-012423497093}" type="slidenum">
              <a:rPr lang="en-US" smtClean="0"/>
              <a:t>‹#›</a:t>
            </a:fld>
            <a:endParaRPr lang="en-US"/>
          </a:p>
        </p:txBody>
      </p:sp>
    </p:spTree>
    <p:extLst>
      <p:ext uri="{BB962C8B-B14F-4D97-AF65-F5344CB8AC3E}">
        <p14:creationId xmlns:p14="http://schemas.microsoft.com/office/powerpoint/2010/main" val="15744731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literarydevices.net/tag/symbolis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60400"/>
            <a:ext cx="7772400" cy="1470025"/>
          </a:xfrm>
        </p:spPr>
        <p:txBody>
          <a:bodyPr/>
          <a:lstStyle/>
          <a:p>
            <a:r>
              <a:rPr lang="en-US" dirty="0" smtClean="0"/>
              <a:t>Allegory</a:t>
            </a:r>
            <a:endParaRPr lang="en-US" dirty="0"/>
          </a:p>
        </p:txBody>
      </p:sp>
      <p:sp>
        <p:nvSpPr>
          <p:cNvPr id="3" name="Subtitle 2"/>
          <p:cNvSpPr>
            <a:spLocks noGrp="1"/>
          </p:cNvSpPr>
          <p:nvPr>
            <p:ph type="subTitle" idx="1"/>
          </p:nvPr>
        </p:nvSpPr>
        <p:spPr>
          <a:xfrm>
            <a:off x="891015" y="2222939"/>
            <a:ext cx="7210286" cy="3116609"/>
          </a:xfrm>
        </p:spPr>
        <p:txBody>
          <a:bodyPr>
            <a:normAutofit fontScale="92500"/>
          </a:bodyPr>
          <a:lstStyle/>
          <a:p>
            <a:r>
              <a:rPr lang="en-US" dirty="0" smtClean="0">
                <a:solidFill>
                  <a:schemeClr val="tx1"/>
                </a:solidFill>
              </a:rPr>
              <a:t>Allegory </a:t>
            </a:r>
            <a:r>
              <a:rPr lang="en-US" dirty="0">
                <a:solidFill>
                  <a:schemeClr val="tx1"/>
                </a:solidFill>
              </a:rPr>
              <a:t>is a figure of speech in which abstract ideas and principles are described in terms of characters, figures and events. It can be employed in </a:t>
            </a:r>
            <a:r>
              <a:rPr lang="en-US" dirty="0" smtClean="0">
                <a:solidFill>
                  <a:schemeClr val="tx1"/>
                </a:solidFill>
              </a:rPr>
              <a:t>prose and poetry to tell a story with the idea of teaching or explaining an idea or a principle.</a:t>
            </a:r>
            <a:endParaRPr lang="en-US" dirty="0">
              <a:solidFill>
                <a:schemeClr val="tx1"/>
              </a:solidFill>
            </a:endParaRPr>
          </a:p>
        </p:txBody>
      </p:sp>
    </p:spTree>
    <p:extLst>
      <p:ext uri="{BB962C8B-B14F-4D97-AF65-F5344CB8AC3E}">
        <p14:creationId xmlns:p14="http://schemas.microsoft.com/office/powerpoint/2010/main" val="1529097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use it?</a:t>
            </a:r>
            <a:endParaRPr lang="en-US" dirty="0"/>
          </a:p>
        </p:txBody>
      </p:sp>
      <p:sp>
        <p:nvSpPr>
          <p:cNvPr id="3" name="Content Placeholder 2"/>
          <p:cNvSpPr>
            <a:spLocks noGrp="1"/>
          </p:cNvSpPr>
          <p:nvPr>
            <p:ph idx="1"/>
          </p:nvPr>
        </p:nvSpPr>
        <p:spPr>
          <a:xfrm>
            <a:off x="319890" y="1439017"/>
            <a:ext cx="8229600" cy="4979229"/>
          </a:xfrm>
        </p:spPr>
        <p:txBody>
          <a:bodyPr>
            <a:normAutofit fontScale="92500" lnSpcReduction="10000"/>
          </a:bodyPr>
          <a:lstStyle/>
          <a:p>
            <a:r>
              <a:rPr lang="en-US" dirty="0" smtClean="0"/>
              <a:t>Allegory is often used to show a moral or lesson</a:t>
            </a:r>
          </a:p>
          <a:p>
            <a:r>
              <a:rPr lang="en-US" dirty="0"/>
              <a:t>Writers use allegory to add different layers of meanings to their works. Allegory makes their stories and characters multidimensional, so that they stand for something larger in meaning than what they literally stand for. </a:t>
            </a:r>
            <a:endParaRPr lang="en-US" dirty="0" smtClean="0"/>
          </a:p>
          <a:p>
            <a:r>
              <a:rPr lang="en-US" dirty="0" smtClean="0"/>
              <a:t>Allegory </a:t>
            </a:r>
            <a:r>
              <a:rPr lang="en-US" dirty="0"/>
              <a:t>allows writers to put forward their moral and political point of views. A careful study of an allegorical piece of writing can give us an insight into its writer’s mind as how he views the world and how he wishes the world to be.</a:t>
            </a:r>
          </a:p>
        </p:txBody>
      </p:sp>
    </p:spTree>
    <p:extLst>
      <p:ext uri="{BB962C8B-B14F-4D97-AF65-F5344CB8AC3E}">
        <p14:creationId xmlns:p14="http://schemas.microsoft.com/office/powerpoint/2010/main" val="35141492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Difference between Allegory and Symbol</a:t>
            </a:r>
            <a:endParaRPr lang="en-US" dirty="0"/>
          </a:p>
        </p:txBody>
      </p:sp>
      <p:sp>
        <p:nvSpPr>
          <p:cNvPr id="3" name="Content Placeholder 2"/>
          <p:cNvSpPr>
            <a:spLocks noGrp="1"/>
          </p:cNvSpPr>
          <p:nvPr>
            <p:ph idx="1"/>
          </p:nvPr>
        </p:nvSpPr>
        <p:spPr/>
        <p:txBody>
          <a:bodyPr>
            <a:normAutofit fontScale="92500"/>
          </a:bodyPr>
          <a:lstStyle/>
          <a:p>
            <a:r>
              <a:rPr lang="en-US" dirty="0" smtClean="0">
                <a:solidFill>
                  <a:srgbClr val="000000"/>
                </a:solidFill>
              </a:rPr>
              <a:t>Although </a:t>
            </a:r>
            <a:r>
              <a:rPr lang="en-US" dirty="0">
                <a:solidFill>
                  <a:srgbClr val="000000"/>
                </a:solidFill>
              </a:rPr>
              <a:t>an allegory uses symbols, it is different from </a:t>
            </a:r>
            <a:r>
              <a:rPr lang="en-US" dirty="0" smtClean="0">
                <a:solidFill>
                  <a:srgbClr val="000000"/>
                </a:solidFill>
              </a:rPr>
              <a:t>symbolism. </a:t>
            </a:r>
          </a:p>
          <a:p>
            <a:r>
              <a:rPr lang="en-US" dirty="0" smtClean="0">
                <a:solidFill>
                  <a:srgbClr val="000000"/>
                </a:solidFill>
              </a:rPr>
              <a:t>An allegory is a complete narrative which involves characters and events that stand for an abstract idea or event.</a:t>
            </a:r>
          </a:p>
          <a:p>
            <a:r>
              <a:rPr lang="en-US" dirty="0" smtClean="0">
                <a:solidFill>
                  <a:srgbClr val="000000"/>
                </a:solidFill>
              </a:rPr>
              <a:t>A symbol, on the other hand, is an object that stands for another object giving it particular meaning.</a:t>
            </a:r>
          </a:p>
          <a:p>
            <a:r>
              <a:rPr lang="en-US" dirty="0" smtClean="0">
                <a:solidFill>
                  <a:srgbClr val="000000"/>
                </a:solidFill>
              </a:rPr>
              <a:t>Unlike allegory, symbolism does not tell a story.</a:t>
            </a:r>
            <a:r>
              <a:rPr lang="en-US" dirty="0" smtClean="0">
                <a:solidFill>
                  <a:srgbClr val="000000"/>
                </a:solidFill>
                <a:hlinkClick r:id="rId2"/>
              </a:rPr>
              <a:t>.</a:t>
            </a:r>
            <a:endParaRPr lang="en-US" dirty="0">
              <a:solidFill>
                <a:srgbClr val="000000"/>
              </a:solidFill>
            </a:endParaRPr>
          </a:p>
        </p:txBody>
      </p:sp>
    </p:spTree>
    <p:extLst>
      <p:ext uri="{BB962C8B-B14F-4D97-AF65-F5344CB8AC3E}">
        <p14:creationId xmlns:p14="http://schemas.microsoft.com/office/powerpoint/2010/main" val="40267907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Allegory</a:t>
            </a:r>
            <a:endParaRPr lang="en-US" dirty="0"/>
          </a:p>
        </p:txBody>
      </p:sp>
      <p:sp>
        <p:nvSpPr>
          <p:cNvPr id="3" name="Content Placeholder 2"/>
          <p:cNvSpPr>
            <a:spLocks noGrp="1"/>
          </p:cNvSpPr>
          <p:nvPr>
            <p:ph idx="1"/>
          </p:nvPr>
        </p:nvSpPr>
        <p:spPr/>
        <p:txBody>
          <a:bodyPr/>
          <a:lstStyle/>
          <a:p>
            <a:r>
              <a:rPr lang="en-US" dirty="0" smtClean="0"/>
              <a:t>“Animal Farm” by George Orwell </a:t>
            </a:r>
            <a:r>
              <a:rPr lang="en-US" dirty="0"/>
              <a:t>is an </a:t>
            </a:r>
            <a:r>
              <a:rPr lang="en-US" i="1" dirty="0"/>
              <a:t>allegory</a:t>
            </a:r>
            <a:r>
              <a:rPr lang="en-US" dirty="0"/>
              <a:t> that uses animals on a farm to describe the overthrow of the last of the Russian Tsar Nicholas II and the Communist Revolution of Russia before WW II. The actions of the animals on the farm are used to expose the greed and corruption of the revolution. It also describes how powerful people can change the ideology of a society.</a:t>
            </a:r>
          </a:p>
        </p:txBody>
      </p:sp>
    </p:spTree>
    <p:extLst>
      <p:ext uri="{BB962C8B-B14F-4D97-AF65-F5344CB8AC3E}">
        <p14:creationId xmlns:p14="http://schemas.microsoft.com/office/powerpoint/2010/main" val="30377890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TotalTime>
  <Words>292</Words>
  <Application>Microsoft Macintosh PowerPoint</Application>
  <PresentationFormat>On-screen Show (4:3)</PresentationFormat>
  <Paragraphs>13</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Allegory</vt:lpstr>
      <vt:lpstr>Why use it?</vt:lpstr>
      <vt:lpstr>Difference between Allegory and Symbol</vt:lpstr>
      <vt:lpstr>Example of Allegory</vt:lpstr>
    </vt:vector>
  </TitlesOfParts>
  <Company>SD45</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Allegory</dc:title>
  <dc:creator>TOC SRO</dc:creator>
  <cp:lastModifiedBy>TOC SRO</cp:lastModifiedBy>
  <cp:revision>3</cp:revision>
  <dcterms:created xsi:type="dcterms:W3CDTF">2015-10-15T18:41:35Z</dcterms:created>
  <dcterms:modified xsi:type="dcterms:W3CDTF">2016-11-23T04:06:17Z</dcterms:modified>
</cp:coreProperties>
</file>